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7871" autoAdjust="0"/>
  </p:normalViewPr>
  <p:slideViewPr>
    <p:cSldViewPr snapToGrid="0" snapToObjects="1">
      <p:cViewPr varScale="1">
        <p:scale>
          <a:sx n="73" d="100"/>
          <a:sy n="73" d="100"/>
        </p:scale>
        <p:origin x="1277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79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ygan/DS_LAB/blob/main/labs-jupyter-spacex-Data%20wrangling-v2Lab2.ipyn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ygan/DS_LAB/blob/main/jupyter-labs-eda-dataviz-v2LAB.ipynb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ygan/DS_LAB/blob/main/jupyter-labs-eda-sql-coursera_sqlliteLAB2.ipyn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ygan/DS_LAB/blob/main/lab-jupyter-launch-site-location-v2LAB.ipynb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ygan/DS_LAB/blob/main/UInteractive_Dashboard_with_Ploty_Dash.py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ygan/DS_LAB/blob/main/SpaceX-Machine-Learning-Prediction-Part-5-v1LAB2.ipyn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ygan/DS_LAB/blob/main/jupyter-labs-webscrapingLAB.ipyn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ygan/DS_LAB/blob/main/jupyter-labs-webscrapingLAB.ipyn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Aharoni" panose="020F0502020204030204" pitchFamily="2" charset="-79"/>
              </a:rPr>
              <a:t>Olena </a:t>
            </a:r>
            <a:r>
              <a:rPr lang="en-US" dirty="0" err="1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Aharoni" panose="020F0502020204030204" pitchFamily="2" charset="-79"/>
              </a:rPr>
              <a:t>Tsyganok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Aharoni" panose="020F0502020204030204" pitchFamily="2" charset="-79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Aharoni" panose="020F0502020204030204" pitchFamily="2" charset="-79"/>
              </a:rPr>
              <a:t>04/01/2025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600" i="0" dirty="0">
                <a:effectLst/>
              </a:rPr>
              <a:t>Calculate the number of launches on each site and  occurrence of each orbit use the method .</a:t>
            </a:r>
            <a:r>
              <a:rPr lang="en-US" sz="1600" i="0" dirty="0" err="1">
                <a:effectLst/>
              </a:rPr>
              <a:t>value_counts</a:t>
            </a:r>
            <a:r>
              <a:rPr lang="en-US" sz="1600" i="0" dirty="0">
                <a:effectLst/>
              </a:rPr>
              <a:t>()</a:t>
            </a:r>
          </a:p>
          <a:p>
            <a:pPr marL="0" indent="0">
              <a:buNone/>
            </a:pPr>
            <a:r>
              <a:rPr lang="en-US" sz="1600" i="0" dirty="0">
                <a:effectLst/>
              </a:rPr>
              <a:t>Calculate the number and </a:t>
            </a:r>
            <a:r>
              <a:rPr lang="en-US" sz="1600" i="0" dirty="0" err="1">
                <a:effectLst/>
              </a:rPr>
              <a:t>occurence</a:t>
            </a:r>
            <a:r>
              <a:rPr lang="en-US" sz="1600" i="0" dirty="0">
                <a:effectLst/>
              </a:rPr>
              <a:t> of mission outcome of the orbits</a:t>
            </a:r>
          </a:p>
          <a:p>
            <a:pPr marL="0" indent="0">
              <a:buNone/>
            </a:pPr>
            <a:r>
              <a:rPr lang="en-US" sz="1600" i="0" dirty="0">
                <a:effectLst/>
              </a:rPr>
              <a:t>Create a landing outcome label from Outcome column</a:t>
            </a:r>
          </a:p>
          <a:p>
            <a:endParaRPr lang="en-US" sz="1100" b="1" i="0" dirty="0">
              <a:effectLst/>
              <a:latin typeface="system-ui"/>
            </a:endParaRPr>
          </a:p>
          <a:p>
            <a:pPr marL="0" indent="0" algn="l">
              <a:buNone/>
            </a:pPr>
            <a:endParaRPr lang="en-US" sz="1600" b="1" i="0" dirty="0">
              <a:effectLst/>
              <a:latin typeface="system-ui"/>
            </a:endParaRPr>
          </a:p>
          <a:p>
            <a:pPr marL="0" indent="0" algn="l">
              <a:buNone/>
            </a:pPr>
            <a:endParaRPr lang="en-US" sz="1600" b="1" i="0" dirty="0">
              <a:effectLst/>
              <a:latin typeface="system-ui"/>
            </a:endParaRPr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https://github.com/Elygan/DS_LAB/blob/main/labs-jupyter-spacex-Data%20wrangling-v2Lab2.ipynb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2" name="Місце для вмісту 1">
            <a:extLst>
              <a:ext uri="{FF2B5EF4-FFF2-40B4-BE49-F238E27FC236}">
                <a16:creationId xmlns:a16="http://schemas.microsoft.com/office/drawing/2014/main" id="{29E5C53A-13C7-585E-0B08-64814261B27A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17288722"/>
              </p:ext>
            </p:extLst>
          </p:nvPr>
        </p:nvGraphicFramePr>
        <p:xfrm>
          <a:off x="814119" y="1389425"/>
          <a:ext cx="10643853" cy="5444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084">
                  <a:extLst>
                    <a:ext uri="{9D8B030D-6E8A-4147-A177-3AD203B41FA5}">
                      <a16:colId xmlns:a16="http://schemas.microsoft.com/office/drawing/2014/main" val="3025356144"/>
                    </a:ext>
                  </a:extLst>
                </a:gridCol>
                <a:gridCol w="3292381">
                  <a:extLst>
                    <a:ext uri="{9D8B030D-6E8A-4147-A177-3AD203B41FA5}">
                      <a16:colId xmlns:a16="http://schemas.microsoft.com/office/drawing/2014/main" val="2200422168"/>
                    </a:ext>
                  </a:extLst>
                </a:gridCol>
                <a:gridCol w="5713388">
                  <a:extLst>
                    <a:ext uri="{9D8B030D-6E8A-4147-A177-3AD203B41FA5}">
                      <a16:colId xmlns:a16="http://schemas.microsoft.com/office/drawing/2014/main" val="960517016"/>
                    </a:ext>
                  </a:extLst>
                </a:gridCol>
              </a:tblGrid>
              <a:tr h="1721079">
                <a:tc>
                  <a:txBody>
                    <a:bodyPr/>
                    <a:lstStyle/>
                    <a:p>
                      <a:pPr algn="l"/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Scatterplot</a:t>
                      </a:r>
                      <a:endParaRPr lang="uk-UA" sz="16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Visualize the relationship between: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Flight Number and Launch Site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Payload and Launch Site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FlightNumber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Orbit type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Payload and Orbit type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sz="16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uk-UA" sz="16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215778"/>
                  </a:ext>
                </a:extLst>
              </a:tr>
              <a:tr h="136066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 </a:t>
                      </a:r>
                      <a:r>
                        <a:rPr lang="en-US" sz="1600" b="1" dirty="0">
                          <a:latin typeface="+mn-lt"/>
                        </a:rPr>
                        <a:t>Bar chart</a:t>
                      </a:r>
                      <a:endParaRPr lang="uk-UA" sz="1600" b="1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Visualize the relationship between success rate of each orbit type</a:t>
                      </a:r>
                    </a:p>
                    <a:p>
                      <a:endParaRPr lang="uk-UA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2616913"/>
                  </a:ext>
                </a:extLst>
              </a:tr>
              <a:tr h="2187812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+mn-lt"/>
                        </a:rPr>
                        <a:t>Line chart</a:t>
                      </a:r>
                      <a:endParaRPr lang="uk-UA" sz="1600" b="1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get the average launch success trend.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hlinkClick r:id="rId3"/>
                        </a:rPr>
                        <a:t>https://github.com/Elygan/DS_LAB/blob/main/jupyter-labs-eda-dataviz-v2LAB.ipynb</a:t>
                      </a:r>
                      <a:endParaRPr lang="uk-UA" sz="1600" dirty="0"/>
                    </a:p>
                    <a:p>
                      <a:endParaRPr lang="uk-UA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244839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7573132-CB1D-6525-A745-A2319CC8EE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710" y="4894156"/>
            <a:ext cx="3420931" cy="153305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40182B9-3096-BD3C-3C62-EB70EAEB9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1710" y="3248276"/>
            <a:ext cx="3142312" cy="134089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A94A89A-5E83-C71C-6742-FC9EF2E35D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5191" y="1389423"/>
            <a:ext cx="2413372" cy="176334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316BE03-E216-80D1-F890-25CFFD1510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87783" y="1389424"/>
            <a:ext cx="2743200" cy="176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EDA with SQL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929384"/>
            <a:ext cx="10515600" cy="425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200" i="0" dirty="0">
                <a:effectLst/>
              </a:rPr>
              <a:t>Display the names of the unique launch sites in the space mission</a:t>
            </a:r>
          </a:p>
          <a:p>
            <a:pPr>
              <a:spcBef>
                <a:spcPts val="1400"/>
              </a:spcBef>
            </a:pPr>
            <a:r>
              <a:rPr lang="en-US" sz="1200" i="0" dirty="0">
                <a:effectLst/>
              </a:rPr>
              <a:t>Display 5 records where launch sites begin with the string 'CCA'</a:t>
            </a:r>
          </a:p>
          <a:p>
            <a:pPr>
              <a:spcBef>
                <a:spcPts val="1400"/>
              </a:spcBef>
            </a:pPr>
            <a:r>
              <a:rPr lang="en-US" sz="1200" i="0" dirty="0">
                <a:effectLst/>
              </a:rPr>
              <a:t>Display the total payload mass carried by boosters launched by NASA</a:t>
            </a:r>
          </a:p>
          <a:p>
            <a:pPr>
              <a:spcBef>
                <a:spcPts val="1400"/>
              </a:spcBef>
            </a:pPr>
            <a:r>
              <a:rPr lang="en-US" sz="1200" i="0" dirty="0">
                <a:effectLst/>
              </a:rPr>
              <a:t>Display average payload mass carried by booster version F9 v1.1</a:t>
            </a:r>
          </a:p>
          <a:p>
            <a:pPr>
              <a:spcBef>
                <a:spcPts val="1400"/>
              </a:spcBef>
            </a:pPr>
            <a:r>
              <a:rPr lang="en-US" sz="1200" i="0" dirty="0">
                <a:effectLst/>
              </a:rPr>
              <a:t>List the date when the first </a:t>
            </a:r>
            <a:r>
              <a:rPr lang="en-US" sz="1200" i="0" dirty="0" err="1">
                <a:effectLst/>
              </a:rPr>
              <a:t>succesful</a:t>
            </a:r>
            <a:r>
              <a:rPr lang="en-US" sz="1200" i="0" dirty="0">
                <a:effectLst/>
              </a:rPr>
              <a:t> landing outcome in ground pad was </a:t>
            </a:r>
            <a:r>
              <a:rPr lang="en-US" sz="1200" i="0" dirty="0" err="1">
                <a:effectLst/>
              </a:rPr>
              <a:t>acheived</a:t>
            </a:r>
            <a:r>
              <a:rPr lang="en-US" sz="1200" i="0" dirty="0">
                <a:effectLst/>
              </a:rPr>
              <a:t>.</a:t>
            </a:r>
          </a:p>
          <a:p>
            <a:pPr>
              <a:spcBef>
                <a:spcPts val="1400"/>
              </a:spcBef>
            </a:pPr>
            <a:r>
              <a:rPr lang="en-US" sz="1200" i="0" dirty="0">
                <a:effectLst/>
              </a:rPr>
              <a:t>List the names of the boosters which have success in drone ship and have payload mass greater than 4000 but less than 6000</a:t>
            </a:r>
          </a:p>
          <a:p>
            <a:pPr>
              <a:spcBef>
                <a:spcPts val="1400"/>
              </a:spcBef>
            </a:pPr>
            <a:r>
              <a:rPr lang="en-US" sz="1200" i="0" dirty="0">
                <a:effectLst/>
              </a:rPr>
              <a:t>List the total number of successful and failure mission outcomes</a:t>
            </a:r>
          </a:p>
          <a:p>
            <a:pPr>
              <a:spcBef>
                <a:spcPts val="1400"/>
              </a:spcBef>
            </a:pPr>
            <a:r>
              <a:rPr lang="en-US" sz="1200" i="0" dirty="0">
                <a:effectLst/>
              </a:rPr>
              <a:t>List the names of the </a:t>
            </a:r>
            <a:r>
              <a:rPr lang="en-US" sz="1200" i="0" dirty="0" err="1">
                <a:effectLst/>
              </a:rPr>
              <a:t>booster_versions</a:t>
            </a:r>
            <a:r>
              <a:rPr lang="en-US" sz="1200" i="0" dirty="0">
                <a:effectLst/>
              </a:rPr>
              <a:t> which have carried the maximum payload mass. Use a subquery</a:t>
            </a:r>
          </a:p>
          <a:p>
            <a:r>
              <a:rPr lang="en-US" sz="1200" i="0" dirty="0">
                <a:effectLst/>
              </a:rPr>
              <a:t>List the records which will display the month names, failure </a:t>
            </a:r>
            <a:r>
              <a:rPr lang="en-US" sz="1200" i="0" dirty="0" err="1">
                <a:effectLst/>
              </a:rPr>
              <a:t>landing_outcomes</a:t>
            </a:r>
            <a:r>
              <a:rPr lang="en-US" sz="1200" i="0" dirty="0">
                <a:effectLst/>
              </a:rPr>
              <a:t> in drone ship ,booster versions, </a:t>
            </a:r>
            <a:r>
              <a:rPr lang="en-US" sz="1200" i="0" dirty="0" err="1">
                <a:effectLst/>
              </a:rPr>
              <a:t>launch_site</a:t>
            </a:r>
            <a:r>
              <a:rPr lang="en-US" sz="1200" i="0" dirty="0">
                <a:effectLst/>
              </a:rPr>
              <a:t> for the months in year 2015.</a:t>
            </a:r>
          </a:p>
          <a:p>
            <a:r>
              <a:rPr lang="en-US" sz="1200" i="0" dirty="0">
                <a:effectLst/>
              </a:rPr>
              <a:t>Rank the count of landing outcomes (such as Failure (drone ship) or Success (ground pad)) between the date 2010-06-04 and 2017-03-20, in descending order.</a:t>
            </a:r>
            <a:endParaRPr lang="uk-UA" sz="1200" i="0" dirty="0">
              <a:effectLst/>
            </a:endParaRPr>
          </a:p>
          <a:p>
            <a:endParaRPr lang="en-US" sz="1400" i="0" dirty="0">
              <a:effectLst/>
            </a:endParaRPr>
          </a:p>
          <a:p>
            <a:pPr marL="0" indent="0">
              <a:buNone/>
            </a:pPr>
            <a:r>
              <a:rPr lang="uk-UA" sz="1400" b="1" i="0" dirty="0">
                <a:effectLst/>
                <a:hlinkClick r:id="rId3"/>
              </a:rPr>
              <a:t> </a:t>
            </a:r>
            <a:r>
              <a:rPr lang="en-US" sz="1400" b="1" i="0" dirty="0">
                <a:effectLst/>
                <a:hlinkClick r:id="rId3"/>
              </a:rPr>
              <a:t>https://github.com/Elygan/DS_LAB/blob/main/jupyter-labs-eda-sql-coursera_sqlliteLAB2.ipynb</a:t>
            </a:r>
            <a:endParaRPr lang="en-US" sz="1400" b="1" i="0" dirty="0">
              <a:effectLst/>
            </a:endParaRPr>
          </a:p>
          <a:p>
            <a:pPr marL="0" indent="0">
              <a:spcBef>
                <a:spcPts val="1400"/>
              </a:spcBef>
              <a:buNone/>
            </a:pPr>
            <a:endParaRPr lang="en-US" sz="1200" b="0" i="0" dirty="0">
              <a:effectLst/>
            </a:endParaRPr>
          </a:p>
          <a:p>
            <a:pPr>
              <a:spcBef>
                <a:spcPts val="1400"/>
              </a:spcBef>
            </a:pPr>
            <a:endParaRPr lang="en-US" sz="1200" b="0" i="0" dirty="0">
              <a:effectLst/>
            </a:endParaRPr>
          </a:p>
          <a:p>
            <a:pPr>
              <a:spcBef>
                <a:spcPts val="1400"/>
              </a:spcBef>
            </a:pPr>
            <a:endParaRPr lang="en-US" sz="1200" b="0" dirty="0"/>
          </a:p>
          <a:p>
            <a:pPr>
              <a:spcBef>
                <a:spcPts val="1400"/>
              </a:spcBef>
            </a:pPr>
            <a:endParaRPr lang="en-US" sz="1200" dirty="0"/>
          </a:p>
          <a:p>
            <a:pPr>
              <a:spcBef>
                <a:spcPts val="1400"/>
              </a:spcBef>
            </a:pPr>
            <a:endParaRPr lang="en-US" sz="1200" dirty="0"/>
          </a:p>
          <a:p>
            <a:pPr>
              <a:spcBef>
                <a:spcPts val="1400"/>
              </a:spcBef>
            </a:pPr>
            <a:endParaRPr lang="en-US" sz="1200" dirty="0"/>
          </a:p>
          <a:p>
            <a:pPr>
              <a:spcBef>
                <a:spcPts val="1400"/>
              </a:spcBef>
            </a:pPr>
            <a:endParaRPr lang="en-US" sz="1200" dirty="0"/>
          </a:p>
          <a:p>
            <a:pPr>
              <a:spcBef>
                <a:spcPts val="1400"/>
              </a:spcBef>
            </a:pPr>
            <a:endParaRPr lang="en-US" sz="1200" dirty="0"/>
          </a:p>
          <a:p>
            <a:pPr>
              <a:spcBef>
                <a:spcPts val="1400"/>
              </a:spcBef>
            </a:pPr>
            <a:endParaRPr lang="en-US" sz="1200" dirty="0"/>
          </a:p>
          <a:p>
            <a:pPr marL="0"/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12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612648" y="365125"/>
            <a:ext cx="6986015" cy="17764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Build an Interactive Map with Folium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4DCABB4-AB2B-F8A6-4CE3-51209F595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9409" y="588995"/>
            <a:ext cx="3532036" cy="1236212"/>
          </a:xfrm>
          <a:prstGeom prst="rect">
            <a:avLst/>
          </a:prstGeom>
        </p:spPr>
      </p:pic>
      <p:sp>
        <p:nvSpPr>
          <p:cNvPr id="17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31569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2648" y="2504819"/>
            <a:ext cx="6986016" cy="367214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>
              <a:spcBef>
                <a:spcPts val="1400"/>
              </a:spcBef>
            </a:pPr>
            <a:r>
              <a:rPr lang="en-US" sz="1800" dirty="0"/>
              <a:t>We </a:t>
            </a:r>
            <a:r>
              <a:rPr lang="en-US" sz="1800" dirty="0">
                <a:effectLst/>
              </a:rPr>
              <a:t>Marked all launch sites on a map</a:t>
            </a:r>
          </a:p>
          <a:p>
            <a:pPr>
              <a:spcBef>
                <a:spcPts val="1400"/>
              </a:spcBef>
            </a:pPr>
            <a:r>
              <a:rPr lang="en-US" sz="1800" dirty="0"/>
              <a:t>A</a:t>
            </a:r>
            <a:r>
              <a:rPr lang="en-US" sz="1800" dirty="0">
                <a:effectLst/>
              </a:rPr>
              <a:t>dd a highlighted circle area with a text label on a specific coordinate</a:t>
            </a:r>
          </a:p>
          <a:p>
            <a:pPr>
              <a:spcBef>
                <a:spcPts val="1400"/>
              </a:spcBef>
            </a:pPr>
            <a:r>
              <a:rPr lang="en-US" sz="1800" dirty="0">
                <a:effectLst/>
              </a:rPr>
              <a:t>Mark the success/failed launches for each site on the map</a:t>
            </a:r>
          </a:p>
          <a:p>
            <a:pPr>
              <a:spcBef>
                <a:spcPts val="1400"/>
              </a:spcBef>
            </a:pPr>
            <a:r>
              <a:rPr lang="en-US" sz="1800" dirty="0"/>
              <a:t>C</a:t>
            </a:r>
            <a:r>
              <a:rPr lang="en-US" sz="1800" dirty="0">
                <a:effectLst/>
              </a:rPr>
              <a:t>reate markers for all launch records</a:t>
            </a:r>
          </a:p>
          <a:p>
            <a:pPr>
              <a:spcBef>
                <a:spcPts val="1400"/>
              </a:spcBef>
            </a:pPr>
            <a:r>
              <a:rPr lang="en-US" sz="1800" dirty="0">
                <a:effectLst/>
              </a:rPr>
              <a:t>Calculate the distances between a launch site to its proximities</a:t>
            </a:r>
          </a:p>
          <a:p>
            <a:pPr>
              <a:spcBef>
                <a:spcPts val="1400"/>
              </a:spcBef>
            </a:pPr>
            <a:r>
              <a:rPr lang="en-US" sz="1800" dirty="0">
                <a:effectLst/>
              </a:rPr>
              <a:t>Draw a `</a:t>
            </a:r>
            <a:r>
              <a:rPr lang="en-US" sz="1800" dirty="0" err="1">
                <a:effectLst/>
              </a:rPr>
              <a:t>PolyLine</a:t>
            </a:r>
            <a:r>
              <a:rPr lang="en-US" sz="1800" dirty="0">
                <a:effectLst/>
              </a:rPr>
              <a:t>` between a launch site to the selected coastline point</a:t>
            </a:r>
          </a:p>
          <a:p>
            <a:pPr>
              <a:spcBef>
                <a:spcPts val="1400"/>
              </a:spcBef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			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/>
            <a:endParaRPr lang="en-US" sz="1800" dirty="0">
              <a:hlinkClick r:id="rId3"/>
            </a:endParaRPr>
          </a:p>
          <a:p>
            <a:pPr marL="0">
              <a:lnSpc>
                <a:spcPct val="120000"/>
              </a:lnSpc>
            </a:pPr>
            <a:r>
              <a:rPr lang="en-US" sz="1800" dirty="0">
                <a:hlinkClick r:id="rId3"/>
              </a:rPr>
              <a:t>https://github.com/Elygan/DS_LAB/blob/main/lab-jupyter-launch-site-location-v2LAB.ipynb</a:t>
            </a:r>
            <a:r>
              <a:rPr lang="en-US" sz="1600" dirty="0"/>
              <a:t>	</a:t>
            </a:r>
            <a:r>
              <a:rPr lang="en-US" sz="1000" dirty="0"/>
              <a:t>		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839D9FF-FF86-21C4-3F3C-F8EF3345B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1025" y="2310086"/>
            <a:ext cx="3390530" cy="189022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B33B775-B436-11D8-01C1-804710A81E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136" y="4579578"/>
            <a:ext cx="3530309" cy="144742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13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We </a:t>
            </a:r>
            <a:r>
              <a:rPr lang="en-US" sz="1400" i="0" dirty="0">
                <a:effectLst/>
              </a:rPr>
              <a:t>Build an Interactive Dashboard with </a:t>
            </a:r>
            <a:r>
              <a:rPr lang="en-US" sz="1400" i="0" dirty="0" err="1">
                <a:effectLst/>
              </a:rPr>
              <a:t>Ploty</a:t>
            </a:r>
            <a:r>
              <a:rPr lang="en-US" sz="1400" i="0" dirty="0">
                <a:effectLst/>
              </a:rPr>
              <a:t> Dash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i="0" dirty="0">
                <a:effectLst/>
                <a:ea typeface="Microsoft YaHei" panose="020B0503020204020204" pitchFamily="34" charset="-122"/>
              </a:rPr>
              <a:t>Add a Launch Site Drop-down Input Component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i="0" dirty="0">
                <a:effectLst/>
                <a:ea typeface="Microsoft YaHei" panose="020B0503020204020204" pitchFamily="34" charset="-122"/>
              </a:rPr>
              <a:t>Add a pie chart to show the total successful launches count for all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i="0" dirty="0">
                <a:effectLst/>
                <a:ea typeface="Microsoft YaHei" panose="020B0503020204020204" pitchFamily="34" charset="-122"/>
              </a:rPr>
              <a:t> Add a slider to select payload range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i="0" dirty="0">
                <a:effectLst/>
                <a:ea typeface="Microsoft YaHei" panose="020B0503020204020204" pitchFamily="34" charset="-122"/>
              </a:rPr>
              <a:t>Add a callback function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The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general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idea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of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this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callback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function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is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to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get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the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selected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launch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site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from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 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</a:rPr>
              <a:t>site-dropdown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 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and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render</a:t>
            </a:r>
            <a:r>
              <a:rPr lang="en-US" altLang="uk-UA" sz="1400" dirty="0"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a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pie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chart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visualizing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launch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success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 </a:t>
            </a:r>
            <a:r>
              <a:rPr kumimoji="0" lang="uk-UA" altLang="uk-UA" sz="1400" i="0" u="none" strike="noStrike" cap="none" normalizeH="0" baseline="0" dirty="0" err="1">
                <a:ln>
                  <a:noFill/>
                </a:ln>
                <a:effectLst/>
                <a:ea typeface="Microsoft YaHei" panose="020B0503020204020204" pitchFamily="34" charset="-122"/>
              </a:rPr>
              <a:t>counts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  <a:ea typeface="Microsoft YaHei" panose="020B0503020204020204" pitchFamily="34" charset="-122"/>
              </a:rPr>
              <a:t>.</a:t>
            </a:r>
            <a:r>
              <a:rPr kumimoji="0" lang="uk-UA" altLang="uk-UA" sz="140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lang="en-US" sz="1400" i="0" dirty="0">
                <a:effectLst/>
                <a:ea typeface="Microsoft YaHei" panose="020B0503020204020204" pitchFamily="34" charset="-122"/>
              </a:rPr>
              <a:t> From a dashboard point of view, we want to be able to easily select different payload range and see if we can identify some visual patterns.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kumimoji="0" lang="en-US" altLang="uk-UA" sz="1400" u="none" strike="noStrike" cap="none" normalizeH="0" baseline="0" dirty="0">
              <a:ln>
                <a:noFill/>
              </a:ln>
              <a:ea typeface="Microsoft YaHei" panose="020B0503020204020204" pitchFamily="34" charset="-122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altLang="uk-UA" sz="1600" i="0" dirty="0">
                <a:effectLst/>
                <a:ea typeface="Microsoft YaHei" panose="020B0503020204020204" pitchFamily="34" charset="-122"/>
                <a:hlinkClick r:id="rId3"/>
              </a:rPr>
              <a:t>https://github.com/Elygan/DS_LAB/blob/main/UInteractive_Dashboard_with_Ploty_Dash.py</a:t>
            </a:r>
            <a:endParaRPr lang="en-US" altLang="uk-UA" sz="1600" i="0" dirty="0">
              <a:effectLst/>
              <a:ea typeface="Microsoft YaHei" panose="020B0503020204020204" pitchFamily="34" charset="-122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kumimoji="0" lang="uk-UA" altLang="uk-UA" sz="1400" i="0" u="none" strike="noStrike" cap="none" normalizeH="0" baseline="0" dirty="0">
              <a:ln>
                <a:noFill/>
              </a:ln>
              <a:effectLst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30B5659-BC6D-097A-F06C-35253D733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57755" cy="276999"/>
          </a:xfrm>
          <a:prstGeom prst="rect">
            <a:avLst/>
          </a:prstGeom>
          <a:solidFill>
            <a:srgbClr val="F6F6F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31740" tIns="0" rIns="25392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34E8179-F5A6-C8C2-67A6-686EEB33E7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57755" cy="276999"/>
          </a:xfrm>
          <a:prstGeom prst="rect">
            <a:avLst/>
          </a:prstGeom>
          <a:solidFill>
            <a:srgbClr val="F6F6F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31740" tIns="0" rIns="25392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Load data frame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 Transform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 Split data on training and testing set</a:t>
            </a:r>
          </a:p>
          <a:p>
            <a:pPr algn="l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Train different classification models</a:t>
            </a:r>
          </a:p>
          <a:p>
            <a:pPr>
              <a:spcAft>
                <a:spcPts val="750"/>
              </a:spcAft>
            </a:pPr>
            <a:r>
              <a:rPr lang="en-US" sz="1600" b="0" i="0" dirty="0">
                <a:effectLst/>
              </a:rPr>
              <a:t>Optimize the Hyperparameter grid search using  </a:t>
            </a:r>
            <a:r>
              <a:rPr lang="en-US" sz="1600" b="0" dirty="0" err="1">
                <a:effectLst/>
              </a:rPr>
              <a:t>GridSearchCV</a:t>
            </a:r>
            <a:r>
              <a:rPr lang="en-US" sz="1600" b="0" dirty="0">
                <a:effectLst/>
              </a:rPr>
              <a:t> object</a:t>
            </a:r>
          </a:p>
          <a:p>
            <a:pPr>
              <a:spcAft>
                <a:spcPts val="750"/>
              </a:spcAft>
            </a:pPr>
            <a:r>
              <a:rPr lang="en-US" sz="1600" dirty="0"/>
              <a:t>Evaluate the model</a:t>
            </a:r>
          </a:p>
          <a:p>
            <a:pPr>
              <a:spcAft>
                <a:spcPts val="750"/>
              </a:spcAft>
            </a:pPr>
            <a:endParaRPr lang="en-US" sz="1600" b="0" dirty="0">
              <a:effectLst/>
            </a:endParaRPr>
          </a:p>
          <a:p>
            <a:pPr>
              <a:spcAft>
                <a:spcPts val="750"/>
              </a:spcAft>
            </a:pPr>
            <a:r>
              <a:rPr lang="en-US" sz="1600" b="0">
                <a:effectLst/>
                <a:hlinkClick r:id="rId3"/>
              </a:rPr>
              <a:t>https://github.com/Elygan/DS_LAB/blob/main/SpaceX-Machine-Learning-Prediction-Part-5-v1LAB2.ipynb</a:t>
            </a:r>
            <a:endParaRPr lang="en-US" sz="1600" b="0" dirty="0">
              <a:effectLst/>
            </a:endParaRPr>
          </a:p>
          <a:p>
            <a:pPr marL="0" indent="0" algn="l">
              <a:spcAft>
                <a:spcPts val="750"/>
              </a:spcAft>
              <a:buNone/>
            </a:pPr>
            <a:endParaRPr lang="en-US" sz="1600" b="0" i="0" dirty="0">
              <a:solidFill>
                <a:srgbClr val="333333"/>
              </a:solidFill>
              <a:effectLst/>
              <a:latin typeface="Source Sans Pro" panose="020B0503030403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4582758"/>
            <a:ext cx="10677982" cy="128623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plot shows that the greater the number of flights, the more successful landing on all launch sites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9E90964-49F6-C6BE-A0CB-FFE4971181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5" t="4680" b="4456"/>
          <a:stretch/>
        </p:blipFill>
        <p:spPr>
          <a:xfrm>
            <a:off x="677731" y="1742739"/>
            <a:ext cx="11123407" cy="239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81567" y="1830275"/>
            <a:ext cx="4240421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common payload mass up to 5800, and it has more successful landing on all launch sites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512C9A8-C574-AFCE-DEF6-24BDDB94B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830275"/>
            <a:ext cx="6143384" cy="410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41248" y="548640"/>
            <a:ext cx="3600860" cy="5431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Outline</a:t>
            </a:r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126418" y="552091"/>
            <a:ext cx="6224335" cy="5431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tx1"/>
                </a:solidFill>
                <a:latin typeface="+mn-lt"/>
              </a:rPr>
              <a:t>Executive Summary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tx1"/>
                </a:solidFill>
                <a:latin typeface="+mn-lt"/>
              </a:rPr>
              <a:t>Methodology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tx1"/>
                </a:solidFill>
                <a:latin typeface="+mn-lt"/>
              </a:rPr>
              <a:t>Results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tx1"/>
                </a:solidFill>
                <a:latin typeface="+mn-lt"/>
              </a:rPr>
              <a:t>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95873" y="1523205"/>
            <a:ext cx="4089737" cy="441501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highest success rate has orbit types: ES-L1, GEO, HEO, SSO and the lowest: GTO, SO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C6E93AD-3866-BEA3-2077-0B3B2BE34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74359"/>
            <a:ext cx="5933861" cy="455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604106" y="1650842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latin typeface="Abadi" panose="020B0604020104020204" pitchFamily="34" charset="0"/>
              </a:rPr>
              <a:t>LEO orbit success appears related to the </a:t>
            </a:r>
            <a:r>
              <a:rPr lang="en-US" sz="2200" dirty="0">
                <a:latin typeface="Abadi" panose="020B0604020104020204" pitchFamily="34" charset="0"/>
              </a:rPr>
              <a:t>number</a:t>
            </a:r>
            <a:r>
              <a:rPr lang="en-US" sz="2000" dirty="0">
                <a:latin typeface="Abadi" panose="020B0604020104020204" pitchFamily="34" charset="0"/>
              </a:rPr>
              <a:t> of flights.  But there is no relationship </a:t>
            </a:r>
            <a:r>
              <a:rPr lang="en-US" sz="2000" dirty="0">
                <a:effectLst/>
                <a:latin typeface="Abadi" panose="020B0604020104020204" pitchFamily="34" charset="0"/>
              </a:rPr>
              <a:t>between flight number when in GTO orbit.</a:t>
            </a:r>
            <a:endParaRPr lang="en-US" sz="2000"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261323A-A614-AFC5-352C-112B42612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56" y="1548372"/>
            <a:ext cx="5786642" cy="433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224599" y="1650842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0" dirty="0">
                <a:effectLst/>
                <a:latin typeface="Abadi" panose="020B0604020104020204" pitchFamily="34" charset="0"/>
              </a:rPr>
              <a:t>With heavy payloads the successful landing or positive landing rate are more for Po, LEO and ISS orbits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98B032-5A17-06EB-0120-B90B29941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17222"/>
            <a:ext cx="6174120" cy="450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63542" y="1523204"/>
            <a:ext cx="4994429" cy="421062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observe a rapid increase success rate from 2013 till 2017, stable in 2014 and decrease in 2017-2018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D46BFF9-4556-B7EE-73E4-CEDA601CA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32" y="1387007"/>
            <a:ext cx="5628069" cy="434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49874" y="2662836"/>
            <a:ext cx="6242013" cy="224265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selected unique Launch sites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SpaceXtable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csv file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CF724E3-66EA-6C40-F14D-149A99AF7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763" y="1644126"/>
            <a:ext cx="2451735" cy="282029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740604B-2742-A00A-0473-18EE68378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9874" y="1762985"/>
            <a:ext cx="6338832" cy="63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AB7BA8-5581-645B-430A-538DACD51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04602"/>
            <a:ext cx="7384286" cy="3467718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C5CF1DD9-323F-BF91-3DB0-54961A2CEDA9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747712" y="5056077"/>
            <a:ext cx="978402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  <a:r>
              <a:rPr kumimoji="0" lang="uk-UA" altLang="uk-UA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sql</a:t>
            </a: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SELECT * FROM SPACEXTABLE WHERE </a:t>
            </a:r>
            <a:r>
              <a:rPr kumimoji="0" lang="uk-UA" altLang="uk-UA" sz="14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Launch_Site</a:t>
            </a: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LIKE 'CCA%' LIMIT </a:t>
            </a:r>
            <a:r>
              <a:rPr lang="en-US" altLang="uk-UA" sz="1400" dirty="0">
                <a:solidFill>
                  <a:srgbClr val="212121"/>
                </a:solidFill>
                <a:latin typeface="Arial Unicode MS"/>
              </a:rPr>
              <a:t>5</a:t>
            </a: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;</a:t>
            </a:r>
            <a:endParaRPr kumimoji="0" lang="en-US" altLang="uk-UA" sz="14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uk-UA" sz="14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uk-UA" sz="2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 pitchFamily="34" charset="0"/>
              </a:rPr>
              <a:t>We select all records(5 first rows) from </a:t>
            </a:r>
            <a:r>
              <a:rPr kumimoji="0" lang="en-US" altLang="uk-UA" sz="2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kumimoji="0" lang="en-US" altLang="uk-UA" sz="2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 pitchFamily="34" charset="0"/>
              </a:rPr>
              <a:t> dataset and use ‘CCA%’ to display Launch site </a:t>
            </a:r>
            <a:r>
              <a:rPr kumimoji="0" lang="en-US" altLang="uk-UA" sz="2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 pitchFamily="34" charset="0"/>
              </a:rPr>
              <a:t>wich</a:t>
            </a:r>
            <a:r>
              <a:rPr kumimoji="0" lang="en-US" altLang="uk-UA" sz="2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 pitchFamily="34" charset="0"/>
              </a:rPr>
              <a:t> begin with ‘CCA’</a:t>
            </a:r>
            <a:endParaRPr lang="en-US" altLang="uk-UA" sz="2200" dirty="0">
              <a:solidFill>
                <a:srgbClr val="212121"/>
              </a:solidFill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uk-UA" sz="22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uk-UA" sz="900" dirty="0">
              <a:solidFill>
                <a:srgbClr val="212121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uk-UA" sz="9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uk-UA" altLang="uk-U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90575" y="3078704"/>
            <a:ext cx="10892229" cy="233239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sum() function to calculate total payload mass. And used %NASA% to define all words which contain NASA in column “Customer”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C268296-E7B4-A357-FCAA-D66303C68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576" y="1703125"/>
            <a:ext cx="2668340" cy="101856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8A49D70-4FC3-C5A3-9053-795D30EEE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1984" y="1803838"/>
            <a:ext cx="8315325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3226513"/>
            <a:ext cx="10515599" cy="27990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avg() function to calculate mean payload mass.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4A1B767-29A5-142B-9ADD-5835C300A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99103"/>
            <a:ext cx="2465743" cy="1013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CB21CF9-4A3B-7243-C9F0-FA92B254BE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024" y="1824316"/>
            <a:ext cx="8564375" cy="40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2258" y="3199038"/>
            <a:ext cx="10066736" cy="194852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min(DATE) function to determine the oldest date where landing outcome column contain word ‘Success’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A50975E-FF38-1AD9-B54A-441DA7B9E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" y="1627317"/>
            <a:ext cx="1431378" cy="9581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D66A424-4BA1-338B-56DB-700356FD26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6960" y="1670657"/>
            <a:ext cx="8352034" cy="67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6B9A4E4-C5E1-90F1-7881-3B99847AC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520715"/>
            <a:ext cx="3836570" cy="229454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2950D507-5B83-3D4E-BA9D-9555C8799BDD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769937" y="3900549"/>
            <a:ext cx="11138283" cy="1461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  <a:r>
              <a:rPr kumimoji="0" lang="uk-UA" altLang="uk-UA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sql</a:t>
            </a: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SELECT </a:t>
            </a:r>
            <a:r>
              <a:rPr kumimoji="0" lang="uk-UA" altLang="uk-UA" sz="14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Booster_Version</a:t>
            </a: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, </a:t>
            </a:r>
            <a:r>
              <a:rPr kumimoji="0" lang="uk-UA" altLang="uk-UA" sz="14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Landing_Outcome</a:t>
            </a: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FROM SPACEXTABLE WHERE </a:t>
            </a:r>
            <a:r>
              <a:rPr kumimoji="0" lang="uk-UA" altLang="uk-UA" sz="14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Landing_Outcome</a:t>
            </a: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LIKE '%</a:t>
            </a:r>
            <a:r>
              <a:rPr kumimoji="0" lang="uk-UA" altLang="uk-UA" sz="14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Success%drone</a:t>
            </a: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</a:t>
            </a:r>
            <a:r>
              <a:rPr kumimoji="0" lang="uk-UA" altLang="uk-UA" sz="14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ship</a:t>
            </a: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%’ </a:t>
            </a:r>
            <a:endParaRPr kumimoji="0" lang="en-US" altLang="uk-UA" sz="14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AND PAYLOAD_MASS__KG_ &gt; 4000 AND PAYLOAD_MASS__KG_ &lt; 6000</a:t>
            </a:r>
            <a:endParaRPr kumimoji="0" lang="en-US" altLang="uk-UA" sz="14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uk-UA" sz="900" dirty="0">
              <a:solidFill>
                <a:srgbClr val="212121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select data in column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which contain words ‘Success and drone ship’ and payload mass must be between 4000 and 6000</a:t>
            </a:r>
            <a:endParaRPr kumimoji="0" lang="en-US" altLang="uk-UA" sz="220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uk-UA" altLang="uk-U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3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41248" y="548640"/>
            <a:ext cx="3600860" cy="5431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Executive Summary</a:t>
            </a:r>
          </a:p>
        </p:txBody>
      </p:sp>
      <p:sp>
        <p:nvSpPr>
          <p:cNvPr id="29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126418" y="552091"/>
            <a:ext cx="6224335" cy="5431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chemeClr val="tx1"/>
                </a:solidFill>
                <a:latin typeface="+mn-lt"/>
              </a:rPr>
              <a:t>Summary of methodologies</a:t>
            </a:r>
          </a:p>
          <a:p>
            <a:pPr marL="0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1"/>
                </a:solidFill>
                <a:latin typeface="+mn-lt"/>
              </a:rPr>
              <a:t>         </a:t>
            </a:r>
            <a:r>
              <a:rPr lang="en-US" sz="1500" i="0">
                <a:solidFill>
                  <a:schemeClr val="tx1"/>
                </a:solidFill>
                <a:effectLst/>
                <a:latin typeface="+mn-lt"/>
              </a:rPr>
              <a:t>Data Collection API</a:t>
            </a:r>
          </a:p>
          <a:p>
            <a:pPr marL="457200"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 i="0">
                <a:solidFill>
                  <a:schemeClr val="tx1"/>
                </a:solidFill>
                <a:effectLst/>
                <a:latin typeface="+mn-lt"/>
              </a:rPr>
              <a:t>Data Collection API with Webscraping</a:t>
            </a:r>
          </a:p>
          <a:p>
            <a:pPr marL="457200"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 i="0">
                <a:solidFill>
                  <a:schemeClr val="tx1"/>
                </a:solidFill>
                <a:effectLst/>
                <a:latin typeface="+mn-lt"/>
              </a:rPr>
              <a:t>Data Wrangling</a:t>
            </a:r>
          </a:p>
          <a:p>
            <a:pPr marL="457200"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 i="0">
                <a:solidFill>
                  <a:schemeClr val="tx1"/>
                </a:solidFill>
                <a:effectLst/>
                <a:latin typeface="+mn-lt"/>
              </a:rPr>
              <a:t>Exploratory Analysis Using SQL</a:t>
            </a:r>
          </a:p>
          <a:p>
            <a:pPr marL="457200"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 i="0">
                <a:solidFill>
                  <a:schemeClr val="tx1"/>
                </a:solidFill>
                <a:effectLst/>
                <a:latin typeface="+mn-lt"/>
              </a:rPr>
              <a:t>Data Visualization</a:t>
            </a:r>
          </a:p>
          <a:p>
            <a:pPr marL="457200"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 i="0">
                <a:solidFill>
                  <a:schemeClr val="tx1"/>
                </a:solidFill>
                <a:effectLst/>
                <a:latin typeface="+mn-lt"/>
              </a:rPr>
              <a:t>Interactive Visual Analytics with Folium</a:t>
            </a:r>
          </a:p>
          <a:p>
            <a:pPr marL="457200"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 i="0">
                <a:solidFill>
                  <a:schemeClr val="tx1"/>
                </a:solidFill>
                <a:effectLst/>
                <a:latin typeface="+mn-lt"/>
              </a:rPr>
              <a:t>Build an Interactive Dashboard with Ploty Dash</a:t>
            </a:r>
          </a:p>
          <a:p>
            <a:pPr marL="457200"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 i="0">
                <a:solidFill>
                  <a:schemeClr val="tx1"/>
                </a:solidFill>
                <a:effectLst/>
                <a:latin typeface="+mn-lt"/>
              </a:rPr>
              <a:t>Interactive Visual Analytics and Dashboard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chemeClr val="tx1"/>
                </a:solidFill>
                <a:latin typeface="+mn-lt"/>
              </a:rPr>
              <a:t>Summary of all results</a:t>
            </a:r>
          </a:p>
          <a:p>
            <a:pPr marL="0"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1500" b="1">
              <a:solidFill>
                <a:schemeClr val="tx1"/>
              </a:solidFill>
              <a:latin typeface="+mn-lt"/>
            </a:endParaRPr>
          </a:p>
          <a:p>
            <a:pPr marL="457200" lvl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1"/>
                </a:solidFill>
                <a:effectLst/>
                <a:latin typeface="+mn-lt"/>
              </a:rPr>
              <a:t>Exploratory Data Analysis </a:t>
            </a:r>
          </a:p>
          <a:p>
            <a:pPr marL="457200" lvl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1"/>
                </a:solidFill>
                <a:effectLst/>
                <a:latin typeface="+mn-lt"/>
              </a:rPr>
              <a:t>Interactive Analytics with screenshots </a:t>
            </a:r>
          </a:p>
          <a:p>
            <a:pPr marL="457200" lvl="1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1"/>
                </a:solidFill>
                <a:effectLst/>
                <a:latin typeface="+mn-lt"/>
              </a:rPr>
              <a:t>Predictive Analytic results </a:t>
            </a:r>
            <a:endParaRPr lang="en-US" sz="15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7F69E03-8AF8-355E-B44D-4C46FCB28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50767"/>
            <a:ext cx="3223920" cy="836979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98AC60B0-96E7-7F70-1A27-AB9D2088FDB7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507179" y="2515219"/>
            <a:ext cx="10778431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  <a:r>
              <a:rPr kumimoji="0" lang="uk-UA" altLang="uk-UA" sz="12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sql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SELECT SUM(CASE WHEN </a:t>
            </a:r>
            <a:r>
              <a:rPr kumimoji="0" lang="uk-UA" altLang="uk-UA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Mission_Outcome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LIKE '%</a:t>
            </a:r>
            <a:r>
              <a:rPr kumimoji="0" lang="uk-UA" altLang="uk-UA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Success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%'THEN 1 ELSE 0 END) AS </a:t>
            </a:r>
            <a:r>
              <a:rPr kumimoji="0" lang="uk-UA" altLang="uk-UA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Success_Outcome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,</a:t>
            </a:r>
            <a:endParaRPr kumimoji="0" lang="en-US" altLang="uk-UA" sz="12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SUM(CASE WHEN </a:t>
            </a:r>
            <a:r>
              <a:rPr kumimoji="0" lang="uk-UA" altLang="uk-UA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Mission_Outcome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LIKE '%</a:t>
            </a:r>
            <a:r>
              <a:rPr kumimoji="0" lang="uk-UA" altLang="uk-UA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Failure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%'THEN 1 ELSE 0 END)</a:t>
            </a:r>
            <a:endParaRPr kumimoji="0" lang="en-US" altLang="uk-UA" sz="12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AS </a:t>
            </a:r>
            <a:r>
              <a:rPr kumimoji="0" lang="uk-UA" altLang="uk-UA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Failure_Outcome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FROM SPACEXTABLE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uk-UA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uk-UA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uk-UA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uk-UA" sz="2200" dirty="0">
                <a:latin typeface="Abadi" panose="020B0604020104020204" pitchFamily="34" charset="0"/>
              </a:rPr>
              <a:t>We use function sum() and </a:t>
            </a:r>
            <a:r>
              <a:rPr lang="en-US" altLang="uk-UA" sz="2200" dirty="0" err="1">
                <a:latin typeface="Abadi" panose="020B0604020104020204" pitchFamily="34" charset="0"/>
              </a:rPr>
              <a:t>Mission_Outcome</a:t>
            </a:r>
            <a:r>
              <a:rPr lang="en-US" altLang="uk-UA" sz="2200" dirty="0">
                <a:latin typeface="Abadi" panose="020B0604020104020204" pitchFamily="34" charset="0"/>
              </a:rPr>
              <a:t> column which contain words ‘Success’ or ‘Failure’</a:t>
            </a:r>
            <a:endParaRPr kumimoji="0" lang="uk-UA" altLang="uk-UA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2A0B096-B0F8-A351-3126-9A528C3FB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403" y="1572611"/>
            <a:ext cx="2788197" cy="4049101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F62DFA20-B3CE-725B-EFD0-47BA9E7A0B10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3804745" y="1572611"/>
            <a:ext cx="8016491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  <a:r>
              <a:rPr kumimoji="0" lang="uk-UA" altLang="uk-UA" sz="12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sql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SELECT </a:t>
            </a:r>
            <a:r>
              <a:rPr kumimoji="0" lang="uk-UA" altLang="uk-UA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Booster_Version</a:t>
            </a: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, PAYLOAD_MASS__KG_ FROM SPACEXTABLE</a:t>
            </a:r>
            <a:endParaRPr kumimoji="0" lang="en-US" altLang="uk-UA" sz="12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WHERE PAYLOAD_MASS__KG_ = (SELECT MAX(PAYLOAD_MASS__KG_) FROM SPACEXTABLE )</a:t>
            </a:r>
            <a:endParaRPr kumimoji="0" lang="en-US" altLang="uk-UA" sz="12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uk-UA" sz="1200" dirty="0">
              <a:solidFill>
                <a:srgbClr val="212121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uk-UA" sz="2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 pitchFamily="34" charset="0"/>
              </a:rPr>
              <a:t>We use subquery and max() function to determine maximum payload</a:t>
            </a:r>
            <a:r>
              <a:rPr kumimoji="0" lang="uk-UA" altLang="uk-UA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uk-UA" altLang="uk-UA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504986" y="1665499"/>
            <a:ext cx="6203538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i="0" dirty="0">
                <a:effectLst/>
                <a:latin typeface="Abadi" panose="020B0604020104020204" pitchFamily="34" charset="0"/>
              </a:rPr>
              <a:t>We use </a:t>
            </a:r>
            <a:r>
              <a:rPr lang="en-US" sz="2200" i="0" dirty="0" err="1">
                <a:effectLst/>
                <a:latin typeface="Abadi" panose="020B0604020104020204" pitchFamily="34" charset="0"/>
              </a:rPr>
              <a:t>substr</a:t>
            </a:r>
            <a:r>
              <a:rPr lang="en-US" sz="2200" i="0" dirty="0">
                <a:effectLst/>
                <a:latin typeface="Abadi" panose="020B0604020104020204" pitchFamily="34" charset="0"/>
              </a:rPr>
              <a:t>(Date, 6,2) as month to get the months and </a:t>
            </a:r>
            <a:r>
              <a:rPr lang="en-US" sz="2200" i="0" dirty="0" err="1">
                <a:effectLst/>
                <a:latin typeface="Abadi" panose="020B0604020104020204" pitchFamily="34" charset="0"/>
              </a:rPr>
              <a:t>substr</a:t>
            </a:r>
            <a:r>
              <a:rPr lang="en-US" sz="2200" i="0" dirty="0">
                <a:effectLst/>
                <a:latin typeface="Abadi" panose="020B0604020104020204" pitchFamily="34" charset="0"/>
              </a:rPr>
              <a:t>(Date,0,5)='2015' for year.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in column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records which contain ‘Failure, drone, ship’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7BA999E-15BE-18C1-2447-2BBEDE958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46" y="1634194"/>
            <a:ext cx="4171950" cy="9620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66B3818-D42B-B1E8-1255-CBA81E79D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246" y="2702915"/>
            <a:ext cx="4638675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32768" y="4949295"/>
            <a:ext cx="10425204" cy="124129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function count() to find quantity of landing outcomes</a:t>
            </a:r>
            <a:r>
              <a:rPr lang="uk-U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sort in de</a:t>
            </a:r>
            <a:r>
              <a:rPr lang="uk-U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с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sending order</a:t>
            </a:r>
            <a:r>
              <a:rPr lang="uk-U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06A746-8F3C-20FB-F3A1-C5AA4E426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28434"/>
            <a:ext cx="2529562" cy="311713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F6BF6F-756C-AC8D-63CD-E23F6D97B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596" y="1463884"/>
            <a:ext cx="8414188" cy="88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400537" y="5677343"/>
            <a:ext cx="10729732" cy="54904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latin typeface="Abadi" panose="020B0604020104020204" pitchFamily="34" charset="0"/>
              </a:rPr>
              <a:t>A</a:t>
            </a:r>
            <a:r>
              <a:rPr lang="en-US" sz="1600" dirty="0">
                <a:effectLst/>
                <a:latin typeface="Abadi" panose="020B0604020104020204" pitchFamily="34" charset="0"/>
              </a:rPr>
              <a:t>ll launch sites in very close to the coast/ Three of them on </a:t>
            </a:r>
            <a:r>
              <a:rPr lang="en-US" sz="1600" i="0" dirty="0">
                <a:effectLst/>
                <a:latin typeface="Abadi" panose="020B0604020104020204" pitchFamily="34" charset="0"/>
              </a:rPr>
              <a:t>Cape Canaveral  and one near Los Angeles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942372" y="746357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ts val="1425"/>
              </a:lnSpc>
            </a:pPr>
            <a:r>
              <a:rPr lang="en-US" sz="2800" b="1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 </a:t>
            </a:r>
            <a:r>
              <a:rPr lang="en-US" sz="2800" b="1" dirty="0">
                <a:solidFill>
                  <a:schemeClr val="tx1"/>
                </a:solidFill>
                <a:latin typeface="Abadi" panose="020B0604020104020204" pitchFamily="34" charset="0"/>
              </a:rPr>
              <a:t>L</a:t>
            </a:r>
            <a:r>
              <a:rPr lang="en-US" sz="2800" b="1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aunch sites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E537CD4-F887-2279-2C90-7D52533C9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537" y="1413642"/>
            <a:ext cx="9039828" cy="403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108265" y="1564513"/>
            <a:ext cx="4663188" cy="43733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Green marker color represent  success launches, red one failed launches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39-A launch site has the highest success rate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SLC-40 launch site has the lowest success rate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ts val="1425"/>
              </a:lnSpc>
            </a:pPr>
            <a:r>
              <a:rPr lang="en-US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S</a:t>
            </a:r>
            <a:r>
              <a:rPr lang="en-US" sz="18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uccess/failed launches for each launch site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677FE1-7886-17B5-5475-8BBC36BF5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278" y="1489842"/>
            <a:ext cx="2399323" cy="203913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7C6DDAC-0186-F57F-F35A-E1B845A96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379" y="3609313"/>
            <a:ext cx="3051090" cy="251483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DC917B2-6A06-7333-15E3-816004A91F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7600" y="1446267"/>
            <a:ext cx="1980647" cy="2126283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CE8C998-890B-AA7A-5176-7F090C563B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7314" y="3588105"/>
            <a:ext cx="2484398" cy="255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14616" y="4129536"/>
            <a:ext cx="4377384" cy="1629172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distance between CCAFS SLC-40 launch site and: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>
                <a:latin typeface="Abadi" panose="020B0604020104020204" pitchFamily="34" charset="0"/>
              </a:rPr>
              <a:t>r</a:t>
            </a:r>
            <a:r>
              <a:rPr lang="en-US" sz="2000" dirty="0">
                <a:effectLst/>
                <a:latin typeface="Abadi" panose="020B0604020104020204" pitchFamily="34" charset="0"/>
              </a:rPr>
              <a:t>ailways – 0,59km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>
                <a:latin typeface="Abadi" panose="020B0604020104020204" pitchFamily="34" charset="0"/>
              </a:rPr>
              <a:t>h</a:t>
            </a:r>
            <a:r>
              <a:rPr lang="en-US" sz="2000" dirty="0">
                <a:effectLst/>
                <a:latin typeface="Abadi" panose="020B0604020104020204" pitchFamily="34" charset="0"/>
              </a:rPr>
              <a:t>ighway – 0,98 </a:t>
            </a:r>
            <a:r>
              <a:rPr lang="en-US" sz="2000" dirty="0">
                <a:latin typeface="Abadi" panose="020B0604020104020204" pitchFamily="34" charset="0"/>
              </a:rPr>
              <a:t>km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>
                <a:latin typeface="Abadi" panose="020B0604020104020204" pitchFamily="34" charset="0"/>
              </a:rPr>
              <a:t>Melbourne city – 54,08 km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>
                <a:latin typeface="Abadi" panose="020B0604020104020204" pitchFamily="34" charset="0"/>
              </a:rPr>
              <a:t>coastline – 0,87 km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effectLst/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ts val="1425"/>
              </a:lnSpc>
            </a:pPr>
            <a:r>
              <a:rPr lang="en-US" sz="2400" b="1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‘</a:t>
            </a:r>
            <a:r>
              <a:rPr lang="en-US" sz="2400" b="1" dirty="0" err="1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PolyLine</a:t>
            </a:r>
            <a:r>
              <a:rPr lang="en-US" sz="2400" b="1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` and distance between a launch site and the selected point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AFC2BFA-1BB2-22A9-F1D9-16773D604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0986" y="1738595"/>
            <a:ext cx="3876675" cy="21240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1457BF7-5484-751F-9364-1255973C54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8" y="1350848"/>
            <a:ext cx="7400278" cy="2958719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DC84BCB-D819-E763-B2E3-0706A9B871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38" y="4460327"/>
            <a:ext cx="7400278" cy="111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97332" y="5185458"/>
            <a:ext cx="9745589" cy="124175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39-A launch site has the highest success rate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SLC-40 launch site has the lowest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2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count for all sites</a:t>
            </a:r>
            <a:endParaRPr lang="en-US" sz="2800" b="1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94D2FE-13CC-46F7-2A48-9E921BBE2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45" y="1403673"/>
            <a:ext cx="11525658" cy="368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41248" y="548640"/>
            <a:ext cx="3600860" cy="5431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5126418" y="552091"/>
            <a:ext cx="6224335" cy="5431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Project background and context</a:t>
            </a:r>
          </a:p>
          <a:p>
            <a:pPr marL="457200"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 b="0">
                <a:solidFill>
                  <a:schemeClr val="tx1"/>
                </a:solidFill>
                <a:effectLst/>
                <a:latin typeface="+mn-lt"/>
              </a:rPr>
              <a:t>Space X advertises Falcon 9 rocket launches on its website with a cost of 62 million dollars; other providers cost upward of 165 million dollars each, much of the savings is because Space X can reuse the first stage. Therefore if we can determine if the first stage will land, we can determine the cost of a launch. This information can be used if an alternate company wants to bid against space X for a rocket launch.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Problems you want to find answers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 marL="457200" lvl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effectLst/>
                <a:latin typeface="+mn-lt"/>
              </a:rPr>
              <a:t>What factors determine if the rocket will land successfully</a:t>
            </a:r>
          </a:p>
          <a:p>
            <a:pPr marL="457200" lvl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effectLst/>
                <a:latin typeface="+mn-lt"/>
              </a:rPr>
              <a:t>The interaction among various features that determine the success rate of successful landing</a:t>
            </a:r>
          </a:p>
          <a:p>
            <a:pPr marL="457200" lvl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effectLst/>
                <a:latin typeface="+mn-lt"/>
              </a:rPr>
              <a:t>What operating conditions need to be fulfilled to ensure a successful landing program </a:t>
            </a:r>
          </a:p>
          <a:p>
            <a:pPr marL="0"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1885" y="5401027"/>
            <a:ext cx="10683726" cy="73355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39-A launch site has 79,6% success launches and 23,1% failed launches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launch site with highest launch success ratio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6B1BD80-E3C5-D99E-C201-9F3222A01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195" y="1415052"/>
            <a:ext cx="11821610" cy="365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18025" y="1916685"/>
            <a:ext cx="3750198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range from 2000kg to 5000kg payload mass has the most successful rate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 FT has more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 rate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24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vs. Launch Outcome scatter plot for all sites, with different payload selected in the range slider</a:t>
            </a:r>
            <a:endParaRPr lang="en-US" sz="2400" b="1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1E5AD6-7BB5-9556-3938-A95FE9977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456" y="1392170"/>
            <a:ext cx="7786121" cy="270018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5650F64-BE05-5A48-7FE0-003ED7C36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456" y="4166086"/>
            <a:ext cx="7786121" cy="259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677675" y="1660832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model have the highest accuracy score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F07721C-CE61-0878-620D-165BC0244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54" y="1385580"/>
            <a:ext cx="4526494" cy="497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344269" y="1530748"/>
            <a:ext cx="4467087" cy="413537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latin typeface="Abadi" panose="020B0604020104020204" pitchFamily="34" charset="0"/>
              </a:rPr>
              <a:t>D</a:t>
            </a:r>
            <a:r>
              <a:rPr lang="en-US" sz="2200" dirty="0">
                <a:effectLst/>
                <a:latin typeface="Abadi" panose="020B0604020104020204" pitchFamily="34" charset="0"/>
              </a:rPr>
              <a:t>ecision tree classifier model has the highest </a:t>
            </a:r>
            <a:r>
              <a:rPr lang="en-US" sz="2200" dirty="0">
                <a:latin typeface="Abadi" panose="020B0604020104020204" pitchFamily="34" charset="0"/>
              </a:rPr>
              <a:t>accuracy  88,8 % compere to other model accuracy 83,3%</a:t>
            </a:r>
            <a:endParaRPr lang="en-US" sz="2200" dirty="0">
              <a:effectLst/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4E27298-C89C-4064-B400-0FD2E2F82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88946"/>
            <a:ext cx="5077722" cy="416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41113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The D</a:t>
            </a:r>
            <a:r>
              <a:rPr lang="en-US" sz="2200" dirty="0">
                <a:effectLst/>
                <a:latin typeface="Abadi" panose="020B0604020104020204" pitchFamily="34" charset="0"/>
              </a:rPr>
              <a:t>ecision tree classifier is the best model of machine learning for this dataset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39-A launch site has the highest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highest success rate has orbit types: ES-L1, GEO, HEO, SSO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greater the number of flights, the more successful the landing at all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common payload mass up to 5800, and it has more successful landing on all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 studio code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light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labs.cognitiveclass.ai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838200" y="1929384"/>
            <a:ext cx="10515600" cy="425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Executive Summary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Data collection methodology: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SpaceX Rest API 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Web scrapping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Perform data wrangling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One-hot encoding was applied to categorical features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Perform exploratory data analysis (EDA) using visualization and SQL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Perform interactive visual analytics using Folium and Plotly Dash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Perform predictive analysis using classification models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  <a:latin typeface="+mn-lt"/>
              </a:rPr>
              <a:t>How to build, tune, evaluate classification models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6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4"/>
            <a:ext cx="10515600" cy="449372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 marL="457200" lvl="1" indent="0">
              <a:lnSpc>
                <a:spcPts val="1425"/>
              </a:lnSpc>
              <a:buNone/>
            </a:pPr>
            <a:r>
              <a:rPr lang="en-US" sz="1200" dirty="0">
                <a:latin typeface="Abadi" panose="020B0604020104020204" pitchFamily="34" charset="0"/>
              </a:rPr>
              <a:t>R</a:t>
            </a:r>
            <a:r>
              <a:rPr lang="en-US" sz="1200" dirty="0">
                <a:effectLst/>
                <a:latin typeface="Abadi" panose="020B0604020104020204" pitchFamily="34" charset="0"/>
              </a:rPr>
              <a:t>equesting rocket launch data from SpaceX API with the  URL</a:t>
            </a:r>
          </a:p>
          <a:p>
            <a:pPr marL="457200" lvl="1" indent="0">
              <a:buNone/>
            </a:pPr>
            <a:r>
              <a:rPr lang="en-US" sz="1200" dirty="0">
                <a:effectLst/>
                <a:latin typeface="Abadi" panose="020B0604020104020204" pitchFamily="34" charset="0"/>
              </a:rPr>
              <a:t>Request and parse the SpaceX launch data using the GET request</a:t>
            </a:r>
          </a:p>
          <a:p>
            <a:pPr marL="457200" lvl="1" indent="0">
              <a:buNone/>
            </a:pPr>
            <a:r>
              <a:rPr lang="en-US" sz="1200" dirty="0">
                <a:latin typeface="Abadi" panose="020B0604020104020204" pitchFamily="34" charset="0"/>
              </a:rPr>
              <a:t>D</a:t>
            </a:r>
            <a:r>
              <a:rPr lang="en-US" sz="1200" dirty="0">
                <a:effectLst/>
                <a:latin typeface="Abadi" panose="020B0604020104020204" pitchFamily="34" charset="0"/>
              </a:rPr>
              <a:t>ecode the response content as a Json using .</a:t>
            </a:r>
            <a:r>
              <a:rPr lang="en-US" sz="1200" dirty="0" err="1">
                <a:effectLst/>
                <a:latin typeface="Abadi" panose="020B0604020104020204" pitchFamily="34" charset="0"/>
              </a:rPr>
              <a:t>json</a:t>
            </a:r>
            <a:r>
              <a:rPr lang="en-US" sz="1200" dirty="0">
                <a:effectLst/>
                <a:latin typeface="Abadi" panose="020B0604020104020204" pitchFamily="34" charset="0"/>
              </a:rPr>
              <a:t>()</a:t>
            </a:r>
          </a:p>
          <a:p>
            <a:pPr marL="457200" lvl="1" indent="0">
              <a:buNone/>
            </a:pPr>
            <a:r>
              <a:rPr lang="en-US" sz="1200" dirty="0">
                <a:effectLst/>
                <a:latin typeface="Abadi" panose="020B0604020104020204" pitchFamily="34" charset="0"/>
              </a:rPr>
              <a:t>Data Wrangling</a:t>
            </a:r>
          </a:p>
          <a:p>
            <a:pPr marL="457200" lvl="1" indent="0">
              <a:buNone/>
            </a:pPr>
            <a:r>
              <a:rPr lang="en-US" sz="1200" dirty="0">
                <a:effectLst/>
                <a:latin typeface="Abadi" panose="020B0604020104020204" pitchFamily="34" charset="0"/>
              </a:rPr>
              <a:t>Dealing with Missing Values</a:t>
            </a:r>
          </a:p>
          <a:p>
            <a:r>
              <a:rPr lang="uk-UA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Прямокутник: округлені кути 1">
            <a:extLst>
              <a:ext uri="{FF2B5EF4-FFF2-40B4-BE49-F238E27FC236}">
                <a16:creationId xmlns:a16="http://schemas.microsoft.com/office/drawing/2014/main" id="{68DAE360-70DD-A891-DC63-615B5767492B}"/>
              </a:ext>
            </a:extLst>
          </p:cNvPr>
          <p:cNvSpPr/>
          <p:nvPr/>
        </p:nvSpPr>
        <p:spPr>
          <a:xfrm>
            <a:off x="1183341" y="3926541"/>
            <a:ext cx="2323652" cy="35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69850" h="38100" prst="cross"/>
            </a:sp3d>
          </a:bodyPr>
          <a:lstStyle/>
          <a:p>
            <a:pPr algn="ctr"/>
            <a:r>
              <a:rPr lang="en-US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REST API</a:t>
            </a:r>
            <a:endParaRPr lang="uk-UA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Прямокутник: округлені кути 2">
            <a:extLst>
              <a:ext uri="{FF2B5EF4-FFF2-40B4-BE49-F238E27FC236}">
                <a16:creationId xmlns:a16="http://schemas.microsoft.com/office/drawing/2014/main" id="{66BE76C4-EE95-CF4F-4747-90CBFEB1BB78}"/>
              </a:ext>
            </a:extLst>
          </p:cNvPr>
          <p:cNvSpPr/>
          <p:nvPr/>
        </p:nvSpPr>
        <p:spPr>
          <a:xfrm>
            <a:off x="1183341" y="4550485"/>
            <a:ext cx="2323652" cy="35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Space X</a:t>
            </a:r>
            <a:endParaRPr lang="uk-UA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Прямокутник: округлені кути 6">
            <a:extLst>
              <a:ext uri="{FF2B5EF4-FFF2-40B4-BE49-F238E27FC236}">
                <a16:creationId xmlns:a16="http://schemas.microsoft.com/office/drawing/2014/main" id="{A9B9E363-3D27-6753-AFF3-E953BD1FB5E9}"/>
              </a:ext>
            </a:extLst>
          </p:cNvPr>
          <p:cNvSpPr/>
          <p:nvPr/>
        </p:nvSpPr>
        <p:spPr>
          <a:xfrm>
            <a:off x="1183341" y="5174429"/>
            <a:ext cx="2323652" cy="36140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JSON</a:t>
            </a:r>
            <a:endParaRPr lang="uk-UA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Прямокутник: округлені кути 7">
            <a:extLst>
              <a:ext uri="{FF2B5EF4-FFF2-40B4-BE49-F238E27FC236}">
                <a16:creationId xmlns:a16="http://schemas.microsoft.com/office/drawing/2014/main" id="{182BD6E1-63FB-EE18-D1BE-C6A34F0B8705}"/>
              </a:ext>
            </a:extLst>
          </p:cNvPr>
          <p:cNvSpPr/>
          <p:nvPr/>
        </p:nvSpPr>
        <p:spPr>
          <a:xfrm>
            <a:off x="1183341" y="5804779"/>
            <a:ext cx="2323652" cy="36140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Frame</a:t>
            </a:r>
            <a:endParaRPr lang="uk-UA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Стрілка: униз 8">
            <a:extLst>
              <a:ext uri="{FF2B5EF4-FFF2-40B4-BE49-F238E27FC236}">
                <a16:creationId xmlns:a16="http://schemas.microsoft.com/office/drawing/2014/main" id="{B611E13F-13D7-5E27-EFBC-144DF380EC32}"/>
              </a:ext>
            </a:extLst>
          </p:cNvPr>
          <p:cNvSpPr/>
          <p:nvPr/>
        </p:nvSpPr>
        <p:spPr>
          <a:xfrm>
            <a:off x="2252173" y="4276080"/>
            <a:ext cx="322729" cy="2689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0" name="Стрілка: униз 9">
            <a:extLst>
              <a:ext uri="{FF2B5EF4-FFF2-40B4-BE49-F238E27FC236}">
                <a16:creationId xmlns:a16="http://schemas.microsoft.com/office/drawing/2014/main" id="{5A4206F4-3E4B-DD53-A8CE-EA9B6C36D9FC}"/>
              </a:ext>
            </a:extLst>
          </p:cNvPr>
          <p:cNvSpPr/>
          <p:nvPr/>
        </p:nvSpPr>
        <p:spPr>
          <a:xfrm>
            <a:off x="2248587" y="4916415"/>
            <a:ext cx="322729" cy="2689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" name="Стрілка: униз 10">
            <a:extLst>
              <a:ext uri="{FF2B5EF4-FFF2-40B4-BE49-F238E27FC236}">
                <a16:creationId xmlns:a16="http://schemas.microsoft.com/office/drawing/2014/main" id="{1289176B-9CA5-5832-28EB-5801A9CD932E}"/>
              </a:ext>
            </a:extLst>
          </p:cNvPr>
          <p:cNvSpPr/>
          <p:nvPr/>
        </p:nvSpPr>
        <p:spPr>
          <a:xfrm>
            <a:off x="2252054" y="5535838"/>
            <a:ext cx="322729" cy="2689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Прямокутник: округлені кути 12">
            <a:extLst>
              <a:ext uri="{FF2B5EF4-FFF2-40B4-BE49-F238E27FC236}">
                <a16:creationId xmlns:a16="http://schemas.microsoft.com/office/drawing/2014/main" id="{73D4B37B-5BE4-8076-78E7-02B3370F0F22}"/>
              </a:ext>
            </a:extLst>
          </p:cNvPr>
          <p:cNvSpPr/>
          <p:nvPr/>
        </p:nvSpPr>
        <p:spPr>
          <a:xfrm>
            <a:off x="4606545" y="3884645"/>
            <a:ext cx="2323652" cy="35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69850" h="38100" prst="cross"/>
            </a:sp3d>
          </a:bodyPr>
          <a:lstStyle/>
          <a:p>
            <a:pPr algn="ctr"/>
            <a:r>
              <a:rPr lang="en-US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Web scrapping</a:t>
            </a:r>
            <a:endParaRPr lang="uk-UA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" name="Прямокутник: округлені кути 13">
            <a:extLst>
              <a:ext uri="{FF2B5EF4-FFF2-40B4-BE49-F238E27FC236}">
                <a16:creationId xmlns:a16="http://schemas.microsoft.com/office/drawing/2014/main" id="{54B26AC8-ECB1-D7B8-6485-B6C10B50A6CE}"/>
              </a:ext>
            </a:extLst>
          </p:cNvPr>
          <p:cNvSpPr/>
          <p:nvPr/>
        </p:nvSpPr>
        <p:spPr>
          <a:xfrm>
            <a:off x="4638818" y="4555694"/>
            <a:ext cx="2323652" cy="35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69850" h="38100" prst="cross"/>
            </a:sp3d>
          </a:bodyPr>
          <a:lstStyle/>
          <a:p>
            <a:pPr algn="ctr"/>
            <a:r>
              <a:rPr lang="en-US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WIKI</a:t>
            </a:r>
            <a:endParaRPr lang="uk-UA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Прямокутник: округлені кути 14">
            <a:extLst>
              <a:ext uri="{FF2B5EF4-FFF2-40B4-BE49-F238E27FC236}">
                <a16:creationId xmlns:a16="http://schemas.microsoft.com/office/drawing/2014/main" id="{097830D2-F6B0-543A-1429-BCE10CD7CAC0}"/>
              </a:ext>
            </a:extLst>
          </p:cNvPr>
          <p:cNvSpPr/>
          <p:nvPr/>
        </p:nvSpPr>
        <p:spPr>
          <a:xfrm>
            <a:off x="4638818" y="5187787"/>
            <a:ext cx="2323652" cy="35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69850" h="38100" prst="cross"/>
            </a:sp3d>
          </a:bodyPr>
          <a:lstStyle/>
          <a:p>
            <a:pPr algn="ctr"/>
            <a:r>
              <a:rPr lang="en-US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HTML</a:t>
            </a:r>
            <a:endParaRPr lang="uk-UA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Прямокутник: округлені кути 15">
            <a:extLst>
              <a:ext uri="{FF2B5EF4-FFF2-40B4-BE49-F238E27FC236}">
                <a16:creationId xmlns:a16="http://schemas.microsoft.com/office/drawing/2014/main" id="{A5111FAD-348D-5F72-5FA3-4BD2E5BB1AB8}"/>
              </a:ext>
            </a:extLst>
          </p:cNvPr>
          <p:cNvSpPr/>
          <p:nvPr/>
        </p:nvSpPr>
        <p:spPr>
          <a:xfrm>
            <a:off x="4606545" y="5804779"/>
            <a:ext cx="2323652" cy="35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69850" h="38100" prst="cross"/>
            </a:sp3d>
          </a:bodyPr>
          <a:lstStyle/>
          <a:p>
            <a:pPr algn="ctr"/>
            <a:r>
              <a:rPr lang="en-US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REST API</a:t>
            </a:r>
            <a:endParaRPr lang="uk-UA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Стрілка: униз 17">
            <a:extLst>
              <a:ext uri="{FF2B5EF4-FFF2-40B4-BE49-F238E27FC236}">
                <a16:creationId xmlns:a16="http://schemas.microsoft.com/office/drawing/2014/main" id="{883BAB8E-DDC7-9165-10ED-9CDE985B9F01}"/>
              </a:ext>
            </a:extLst>
          </p:cNvPr>
          <p:cNvSpPr/>
          <p:nvPr/>
        </p:nvSpPr>
        <p:spPr>
          <a:xfrm>
            <a:off x="5639279" y="4257492"/>
            <a:ext cx="322729" cy="2689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9" name="Стрілка: униз 18">
            <a:extLst>
              <a:ext uri="{FF2B5EF4-FFF2-40B4-BE49-F238E27FC236}">
                <a16:creationId xmlns:a16="http://schemas.microsoft.com/office/drawing/2014/main" id="{0513C4A5-F1FA-81EC-D6EC-37B73A558FD5}"/>
              </a:ext>
            </a:extLst>
          </p:cNvPr>
          <p:cNvSpPr/>
          <p:nvPr/>
        </p:nvSpPr>
        <p:spPr>
          <a:xfrm>
            <a:off x="5635932" y="4933978"/>
            <a:ext cx="322729" cy="2689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0" name="Стрілка: униз 19">
            <a:extLst>
              <a:ext uri="{FF2B5EF4-FFF2-40B4-BE49-F238E27FC236}">
                <a16:creationId xmlns:a16="http://schemas.microsoft.com/office/drawing/2014/main" id="{5A1366B9-8F5C-7D31-2D39-8D096A5AAFEC}"/>
              </a:ext>
            </a:extLst>
          </p:cNvPr>
          <p:cNvSpPr/>
          <p:nvPr/>
        </p:nvSpPr>
        <p:spPr>
          <a:xfrm>
            <a:off x="5639279" y="5527658"/>
            <a:ext cx="322729" cy="2689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61001" y="1792288"/>
            <a:ext cx="6088411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Request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to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the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SpaceX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API</a:t>
            </a:r>
            <a:endParaRPr lang="en-US" sz="1700" kern="1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en-US" sz="1700" kern="100" dirty="0">
                <a:ea typeface="Calibri" panose="020F0502020204030204" pitchFamily="34" charset="0"/>
                <a:cs typeface="Arial" panose="020B0604020202020204" pitchFamily="34" charset="0"/>
              </a:rPr>
              <a:t>R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esponse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content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as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a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Json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using.json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()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and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turn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it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into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a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Pandas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dataframe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using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.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json_normalize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()</a:t>
            </a:r>
            <a:endParaRPr lang="en-US" sz="1700" kern="1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en-US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Do some data wrangling</a:t>
            </a: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Clean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the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requested</a:t>
            </a:r>
            <a:r>
              <a:rPr lang="uk-UA" sz="17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7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data</a:t>
            </a:r>
            <a:endParaRPr lang="uk-UA" sz="1700" kern="1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None/>
            </a:pPr>
            <a:r>
              <a:rPr lang="en-US" sz="19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https://github.com/Elygan/DS_LAB/blob/main/jupyter-labs-spacex-data-collection-api-v2_LAB2.ipynb</a:t>
            </a:r>
            <a:endParaRPr lang="en-US" sz="19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Прямокутник: округлені кути 6">
            <a:extLst>
              <a:ext uri="{FF2B5EF4-FFF2-40B4-BE49-F238E27FC236}">
                <a16:creationId xmlns:a16="http://schemas.microsoft.com/office/drawing/2014/main" id="{25767B68-37B5-93CC-821B-994C1DA437A5}"/>
              </a:ext>
            </a:extLst>
          </p:cNvPr>
          <p:cNvSpPr/>
          <p:nvPr/>
        </p:nvSpPr>
        <p:spPr>
          <a:xfrm>
            <a:off x="6705103" y="1914861"/>
            <a:ext cx="3536177" cy="48509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lnSpc>
                <a:spcPct val="100000"/>
              </a:lnSpc>
              <a:spcAft>
                <a:spcPts val="800"/>
              </a:spcAft>
              <a:buNone/>
            </a:pP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Request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to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the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SpaceX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API</a:t>
            </a:r>
            <a:endParaRPr lang="en-US" sz="1400" kern="1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кутник: округлені кути 8">
            <a:extLst>
              <a:ext uri="{FF2B5EF4-FFF2-40B4-BE49-F238E27FC236}">
                <a16:creationId xmlns:a16="http://schemas.microsoft.com/office/drawing/2014/main" id="{BCFEE2BB-40F5-50DC-6F0F-70828CD760DC}"/>
              </a:ext>
            </a:extLst>
          </p:cNvPr>
          <p:cNvSpPr/>
          <p:nvPr/>
        </p:nvSpPr>
        <p:spPr>
          <a:xfrm>
            <a:off x="6705103" y="2630353"/>
            <a:ext cx="3580564" cy="4594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kern="100" dirty="0">
                <a:ea typeface="Calibri" panose="020F0502020204030204" pitchFamily="34" charset="0"/>
                <a:cs typeface="Arial" panose="020B0604020202020204" pitchFamily="34" charset="0"/>
              </a:rPr>
              <a:t>R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esponse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content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as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a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Json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using.json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()</a:t>
            </a:r>
            <a:endParaRPr lang="uk-UA" sz="1400" dirty="0"/>
          </a:p>
        </p:txBody>
      </p:sp>
      <p:sp>
        <p:nvSpPr>
          <p:cNvPr id="10" name="Прямокутник: округлені кути 9">
            <a:extLst>
              <a:ext uri="{FF2B5EF4-FFF2-40B4-BE49-F238E27FC236}">
                <a16:creationId xmlns:a16="http://schemas.microsoft.com/office/drawing/2014/main" id="{0FC5FE5E-859F-ED9E-C74A-344EB84D75EC}"/>
              </a:ext>
            </a:extLst>
          </p:cNvPr>
          <p:cNvSpPr/>
          <p:nvPr/>
        </p:nvSpPr>
        <p:spPr>
          <a:xfrm>
            <a:off x="6075680" y="3334942"/>
            <a:ext cx="4922701" cy="37385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>
                <a:ea typeface="Calibri" panose="020F0502020204030204" pitchFamily="34" charset="0"/>
                <a:cs typeface="Arial" panose="020B0604020202020204" pitchFamily="34" charset="0"/>
              </a:rPr>
              <a:t>T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urn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result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into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a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Pandas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dataframe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using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.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json_normalize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()</a:t>
            </a:r>
            <a:endParaRPr lang="uk-UA" sz="1400" dirty="0"/>
          </a:p>
        </p:txBody>
      </p:sp>
      <p:sp>
        <p:nvSpPr>
          <p:cNvPr id="11" name="Прямокутник: округлені кути 10">
            <a:extLst>
              <a:ext uri="{FF2B5EF4-FFF2-40B4-BE49-F238E27FC236}">
                <a16:creationId xmlns:a16="http://schemas.microsoft.com/office/drawing/2014/main" id="{070EF260-4F6F-807F-A6E9-74FD0FC73E05}"/>
              </a:ext>
            </a:extLst>
          </p:cNvPr>
          <p:cNvSpPr/>
          <p:nvPr/>
        </p:nvSpPr>
        <p:spPr>
          <a:xfrm>
            <a:off x="6275772" y="4707396"/>
            <a:ext cx="4425695" cy="45213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25"/>
              </a:lnSpc>
            </a:pPr>
            <a:r>
              <a:rPr lang="en-US" sz="1400" dirty="0">
                <a:solidFill>
                  <a:schemeClr val="bg1"/>
                </a:solidFill>
                <a:effectLst/>
              </a:rPr>
              <a:t> Filter the </a:t>
            </a:r>
            <a:r>
              <a:rPr lang="en-US" sz="1400" dirty="0" err="1">
                <a:solidFill>
                  <a:schemeClr val="bg1"/>
                </a:solidFill>
                <a:effectLst/>
              </a:rPr>
              <a:t>dataframe</a:t>
            </a:r>
            <a:r>
              <a:rPr lang="en-US" sz="1400" dirty="0">
                <a:solidFill>
                  <a:schemeClr val="bg1"/>
                </a:solidFill>
                <a:effectLst/>
              </a:rPr>
              <a:t> to only include `Falcon 9` launches</a:t>
            </a:r>
          </a:p>
        </p:txBody>
      </p:sp>
      <p:sp>
        <p:nvSpPr>
          <p:cNvPr id="12" name="Прямокутник: округлені кути 11">
            <a:extLst>
              <a:ext uri="{FF2B5EF4-FFF2-40B4-BE49-F238E27FC236}">
                <a16:creationId xmlns:a16="http://schemas.microsoft.com/office/drawing/2014/main" id="{103FF8F7-DF23-917A-0E59-C460D26CFE3B}"/>
              </a:ext>
            </a:extLst>
          </p:cNvPr>
          <p:cNvSpPr/>
          <p:nvPr/>
        </p:nvSpPr>
        <p:spPr>
          <a:xfrm>
            <a:off x="7061747" y="3918013"/>
            <a:ext cx="2726067" cy="55038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lnSpc>
                <a:spcPct val="100000"/>
              </a:lnSpc>
              <a:spcAft>
                <a:spcPts val="800"/>
              </a:spcAft>
              <a:buNone/>
            </a:pP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Clean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the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requested</a:t>
            </a:r>
            <a:r>
              <a:rPr lang="uk-UA" sz="14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uk-UA" sz="1400" kern="1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data</a:t>
            </a:r>
            <a:endParaRPr lang="uk-UA" sz="1400" kern="1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4" name="Прямокутник: округлені кути 13">
            <a:extLst>
              <a:ext uri="{FF2B5EF4-FFF2-40B4-BE49-F238E27FC236}">
                <a16:creationId xmlns:a16="http://schemas.microsoft.com/office/drawing/2014/main" id="{EC18C7C7-B48A-144B-22E3-AF1327099510}"/>
              </a:ext>
            </a:extLst>
          </p:cNvPr>
          <p:cNvSpPr/>
          <p:nvPr/>
        </p:nvSpPr>
        <p:spPr>
          <a:xfrm>
            <a:off x="6394225" y="5398532"/>
            <a:ext cx="4061111" cy="46559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>
              <a:lnSpc>
                <a:spcPts val="1425"/>
              </a:lnSpc>
            </a:pPr>
            <a:endParaRPr lang="en-US" b="1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pPr algn="ctr">
              <a:lnSpc>
                <a:spcPts val="1425"/>
              </a:lnSpc>
            </a:pPr>
            <a:r>
              <a:rPr lang="en-US" sz="1400" dirty="0">
                <a:solidFill>
                  <a:schemeClr val="bg1"/>
                </a:solidFill>
                <a:effectLst/>
              </a:rPr>
              <a:t>Dealing with Missing Values</a:t>
            </a:r>
          </a:p>
          <a:p>
            <a:pPr algn="ctr">
              <a:lnSpc>
                <a:spcPts val="1425"/>
              </a:lnSpc>
            </a:pPr>
            <a:br>
              <a:rPr lang="en-US" sz="1400" dirty="0">
                <a:solidFill>
                  <a:schemeClr val="bg1"/>
                </a:solidFill>
                <a:effectLst/>
              </a:rPr>
            </a:br>
            <a:endParaRPr lang="en-US" sz="1400" dirty="0">
              <a:solidFill>
                <a:schemeClr val="bg1"/>
              </a:solidFill>
              <a:effectLst/>
            </a:endParaRPr>
          </a:p>
        </p:txBody>
      </p:sp>
      <p:sp>
        <p:nvSpPr>
          <p:cNvPr id="18" name="Стрілка: униз 17">
            <a:extLst>
              <a:ext uri="{FF2B5EF4-FFF2-40B4-BE49-F238E27FC236}">
                <a16:creationId xmlns:a16="http://schemas.microsoft.com/office/drawing/2014/main" id="{6E95D31A-F849-F3D2-FA2A-7067AB25BDF7}"/>
              </a:ext>
            </a:extLst>
          </p:cNvPr>
          <p:cNvSpPr/>
          <p:nvPr/>
        </p:nvSpPr>
        <p:spPr>
          <a:xfrm>
            <a:off x="8401722" y="2399958"/>
            <a:ext cx="96819" cy="230395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9" name="Стрілка: униз 18">
            <a:extLst>
              <a:ext uri="{FF2B5EF4-FFF2-40B4-BE49-F238E27FC236}">
                <a16:creationId xmlns:a16="http://schemas.microsoft.com/office/drawing/2014/main" id="{F929E0AB-70C6-E96B-0201-C55B145E0391}"/>
              </a:ext>
            </a:extLst>
          </p:cNvPr>
          <p:cNvSpPr/>
          <p:nvPr/>
        </p:nvSpPr>
        <p:spPr>
          <a:xfrm>
            <a:off x="8440211" y="3099775"/>
            <a:ext cx="96819" cy="230395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0" name="Стрілка: униз 19">
            <a:extLst>
              <a:ext uri="{FF2B5EF4-FFF2-40B4-BE49-F238E27FC236}">
                <a16:creationId xmlns:a16="http://schemas.microsoft.com/office/drawing/2014/main" id="{2423D5B6-2C5A-300A-0FBC-7560E92EF12A}"/>
              </a:ext>
            </a:extLst>
          </p:cNvPr>
          <p:cNvSpPr/>
          <p:nvPr/>
        </p:nvSpPr>
        <p:spPr>
          <a:xfrm>
            <a:off x="8424781" y="3684299"/>
            <a:ext cx="96819" cy="230395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1" name="Стрілка: униз 20">
            <a:extLst>
              <a:ext uri="{FF2B5EF4-FFF2-40B4-BE49-F238E27FC236}">
                <a16:creationId xmlns:a16="http://schemas.microsoft.com/office/drawing/2014/main" id="{1F7A898E-8218-1F55-6F28-5E444EB8C7BD}"/>
              </a:ext>
            </a:extLst>
          </p:cNvPr>
          <p:cNvSpPr/>
          <p:nvPr/>
        </p:nvSpPr>
        <p:spPr>
          <a:xfrm>
            <a:off x="8431695" y="4490204"/>
            <a:ext cx="96819" cy="230395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Стрілка: униз 21">
            <a:extLst>
              <a:ext uri="{FF2B5EF4-FFF2-40B4-BE49-F238E27FC236}">
                <a16:creationId xmlns:a16="http://schemas.microsoft.com/office/drawing/2014/main" id="{57652A7D-6665-5018-9A01-EF5C096DF818}"/>
              </a:ext>
            </a:extLst>
          </p:cNvPr>
          <p:cNvSpPr/>
          <p:nvPr/>
        </p:nvSpPr>
        <p:spPr>
          <a:xfrm>
            <a:off x="8431695" y="5155913"/>
            <a:ext cx="96819" cy="230395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ts val="1425"/>
              </a:lnSpc>
              <a:buNone/>
            </a:pPr>
            <a:r>
              <a:rPr lang="en-US" sz="1600" b="0" dirty="0">
                <a:effectLst/>
              </a:rPr>
              <a:t>Extract a Falcon 9 launch records HTML table from Wikipedia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b="0" dirty="0">
                <a:effectLst/>
              </a:rPr>
              <a:t>Create a `</a:t>
            </a:r>
            <a:r>
              <a:rPr lang="en-US" sz="1600" b="0" dirty="0" err="1">
                <a:effectLst/>
              </a:rPr>
              <a:t>BeautifulSoup</a:t>
            </a:r>
            <a:r>
              <a:rPr lang="en-US" sz="1600" b="0" dirty="0">
                <a:effectLst/>
              </a:rPr>
              <a:t>` object from the HTML `response`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600" b="1" dirty="0">
                <a:effectLst/>
              </a:rPr>
              <a:t> </a:t>
            </a:r>
            <a:r>
              <a:rPr lang="en-US" sz="1600" b="0" dirty="0">
                <a:effectLst/>
              </a:rPr>
              <a:t>Parse the table and convert it into a Pandas data frame</a:t>
            </a:r>
          </a:p>
          <a:p>
            <a:pPr marL="0" indent="0">
              <a:lnSpc>
                <a:spcPts val="1425"/>
              </a:lnSpc>
              <a:buNone/>
            </a:pPr>
            <a:endParaRPr lang="en-US" sz="1400" b="0" dirty="0">
              <a:effectLst/>
            </a:endParaRPr>
          </a:p>
          <a:p>
            <a:pPr marL="0" indent="0">
              <a:lnSpc>
                <a:spcPts val="1425"/>
              </a:lnSpc>
              <a:buNone/>
            </a:pPr>
            <a:endParaRPr lang="en-US" sz="1400" b="0" dirty="0">
              <a:effectLst/>
            </a:endParaRPr>
          </a:p>
          <a:p>
            <a:pPr marL="0" indent="0">
              <a:lnSpc>
                <a:spcPts val="1425"/>
              </a:lnSpc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hlinkClick r:id="rId3"/>
              </a:rPr>
              <a:t>https://github.com/Elygan/DS_LAB/blob/main/jupyter-labs-webscrapingLAB.ipynb</a:t>
            </a:r>
            <a:endParaRPr lang="en-US" sz="1600" dirty="0"/>
          </a:p>
          <a:p>
            <a:pPr marL="0" indent="0">
              <a:lnSpc>
                <a:spcPts val="1425"/>
              </a:lnSpc>
              <a:buNone/>
            </a:pPr>
            <a:endParaRPr lang="en-US" sz="1400" b="0" dirty="0">
              <a:effectLst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8" name="Прямокутник: округлені кути 7">
            <a:extLst>
              <a:ext uri="{FF2B5EF4-FFF2-40B4-BE49-F238E27FC236}">
                <a16:creationId xmlns:a16="http://schemas.microsoft.com/office/drawing/2014/main" id="{C751CFFF-321A-48E3-A133-0B8334CB8CE0}"/>
              </a:ext>
            </a:extLst>
          </p:cNvPr>
          <p:cNvSpPr/>
          <p:nvPr/>
        </p:nvSpPr>
        <p:spPr>
          <a:xfrm>
            <a:off x="6880594" y="2104951"/>
            <a:ext cx="3205778" cy="66697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lnSpc>
                <a:spcPts val="1425"/>
              </a:lnSpc>
              <a:buNone/>
            </a:pPr>
            <a:r>
              <a:rPr lang="en-US" sz="1400" b="0" dirty="0">
                <a:effectLst/>
              </a:rPr>
              <a:t>Extract a Falcon 9 launch records HTML table from Wikipedia</a:t>
            </a:r>
          </a:p>
        </p:txBody>
      </p:sp>
      <p:sp>
        <p:nvSpPr>
          <p:cNvPr id="9" name="Прямокутник: округлені кути 8">
            <a:extLst>
              <a:ext uri="{FF2B5EF4-FFF2-40B4-BE49-F238E27FC236}">
                <a16:creationId xmlns:a16="http://schemas.microsoft.com/office/drawing/2014/main" id="{E139937E-52A3-46F5-7D91-18E897FDC25E}"/>
              </a:ext>
            </a:extLst>
          </p:cNvPr>
          <p:cNvSpPr/>
          <p:nvPr/>
        </p:nvSpPr>
        <p:spPr>
          <a:xfrm>
            <a:off x="6880594" y="3173525"/>
            <a:ext cx="3205778" cy="66697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b="0" dirty="0">
                <a:effectLst/>
              </a:rPr>
              <a:t>Create a `</a:t>
            </a:r>
            <a:r>
              <a:rPr lang="en-US" sz="1400" b="0" dirty="0" err="1">
                <a:effectLst/>
              </a:rPr>
              <a:t>BeautifulSoup</a:t>
            </a:r>
            <a:r>
              <a:rPr lang="en-US" sz="1400" b="0" dirty="0">
                <a:effectLst/>
              </a:rPr>
              <a:t>` object from the HTML `response`</a:t>
            </a:r>
          </a:p>
        </p:txBody>
      </p:sp>
      <p:sp>
        <p:nvSpPr>
          <p:cNvPr id="10" name="Прямокутник: округлені кути 9">
            <a:extLst>
              <a:ext uri="{FF2B5EF4-FFF2-40B4-BE49-F238E27FC236}">
                <a16:creationId xmlns:a16="http://schemas.microsoft.com/office/drawing/2014/main" id="{90EB1FC9-7577-F6FA-539E-DF1C276F196B}"/>
              </a:ext>
            </a:extLst>
          </p:cNvPr>
          <p:cNvSpPr/>
          <p:nvPr/>
        </p:nvSpPr>
        <p:spPr>
          <a:xfrm>
            <a:off x="6880594" y="4252857"/>
            <a:ext cx="3205778" cy="66697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25"/>
              </a:lnSpc>
            </a:pPr>
            <a:r>
              <a:rPr lang="en-US" sz="1400" dirty="0">
                <a:solidFill>
                  <a:schemeClr val="bg1"/>
                </a:solidFill>
                <a:effectLst/>
              </a:rPr>
              <a:t> Extract all column/variable names from the HTML table header</a:t>
            </a:r>
          </a:p>
        </p:txBody>
      </p:sp>
      <p:sp>
        <p:nvSpPr>
          <p:cNvPr id="14" name="Прямокутник: округлені кути 13">
            <a:extLst>
              <a:ext uri="{FF2B5EF4-FFF2-40B4-BE49-F238E27FC236}">
                <a16:creationId xmlns:a16="http://schemas.microsoft.com/office/drawing/2014/main" id="{15C2A513-9C8E-2148-5731-45166794E94B}"/>
              </a:ext>
            </a:extLst>
          </p:cNvPr>
          <p:cNvSpPr/>
          <p:nvPr/>
        </p:nvSpPr>
        <p:spPr>
          <a:xfrm>
            <a:off x="6880594" y="5246138"/>
            <a:ext cx="3205778" cy="66697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b="0" dirty="0">
                <a:effectLst/>
              </a:rPr>
              <a:t>Parse the table and convert it into a Pandas data frame</a:t>
            </a:r>
          </a:p>
        </p:txBody>
      </p:sp>
      <p:sp>
        <p:nvSpPr>
          <p:cNvPr id="15" name="Стрілка: униз 14">
            <a:extLst>
              <a:ext uri="{FF2B5EF4-FFF2-40B4-BE49-F238E27FC236}">
                <a16:creationId xmlns:a16="http://schemas.microsoft.com/office/drawing/2014/main" id="{DCBDE5FB-B7DE-3034-7633-C19A7617D667}"/>
              </a:ext>
            </a:extLst>
          </p:cNvPr>
          <p:cNvSpPr/>
          <p:nvPr/>
        </p:nvSpPr>
        <p:spPr>
          <a:xfrm>
            <a:off x="8361920" y="2785130"/>
            <a:ext cx="243125" cy="412358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Стрілка: униз 15">
            <a:extLst>
              <a:ext uri="{FF2B5EF4-FFF2-40B4-BE49-F238E27FC236}">
                <a16:creationId xmlns:a16="http://schemas.microsoft.com/office/drawing/2014/main" id="{64D6C56A-D087-1A8E-F61F-7F986989DE36}"/>
              </a:ext>
            </a:extLst>
          </p:cNvPr>
          <p:cNvSpPr/>
          <p:nvPr/>
        </p:nvSpPr>
        <p:spPr>
          <a:xfrm>
            <a:off x="8340766" y="3837269"/>
            <a:ext cx="243125" cy="412358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7" name="Стрілка: униз 16">
            <a:extLst>
              <a:ext uri="{FF2B5EF4-FFF2-40B4-BE49-F238E27FC236}">
                <a16:creationId xmlns:a16="http://schemas.microsoft.com/office/drawing/2014/main" id="{0A735B5C-EFED-9741-7634-CC4F07E00E67}"/>
              </a:ext>
            </a:extLst>
          </p:cNvPr>
          <p:cNvSpPr/>
          <p:nvPr/>
        </p:nvSpPr>
        <p:spPr>
          <a:xfrm>
            <a:off x="8392758" y="4919831"/>
            <a:ext cx="212288" cy="34279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1791</TotalTime>
  <Words>2091</Words>
  <Application>Microsoft Office PowerPoint</Application>
  <PresentationFormat>Широкий екран</PresentationFormat>
  <Paragraphs>324</Paragraphs>
  <Slides>47</Slides>
  <Notes>5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47</vt:i4>
      </vt:variant>
    </vt:vector>
  </HeadingPairs>
  <TitlesOfParts>
    <vt:vector size="57" baseType="lpstr">
      <vt:lpstr>Microsoft YaHei</vt:lpstr>
      <vt:lpstr>Abadi</vt:lpstr>
      <vt:lpstr>Arial</vt:lpstr>
      <vt:lpstr>Arial Unicode MS</vt:lpstr>
      <vt:lpstr>Calibri</vt:lpstr>
      <vt:lpstr>Consolas</vt:lpstr>
      <vt:lpstr>IBM Plex Mono SemiBold</vt:lpstr>
      <vt:lpstr>Source Sans Pro</vt:lpstr>
      <vt:lpstr>system-ui</vt:lpstr>
      <vt:lpstr>Custom Design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Олена Циганок</cp:lastModifiedBy>
  <cp:revision>205</cp:revision>
  <dcterms:created xsi:type="dcterms:W3CDTF">2021-04-29T18:58:34Z</dcterms:created>
  <dcterms:modified xsi:type="dcterms:W3CDTF">2025-01-04T21:55:50Z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